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13536613" cy="101520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8" userDrawn="1">
          <p15:clr>
            <a:srgbClr val="A4A3A4"/>
          </p15:clr>
        </p15:guide>
        <p15:guide id="2" pos="42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996" y="66"/>
      </p:cViewPr>
      <p:guideLst>
        <p:guide orient="horz" pos="3198"/>
        <p:guide pos="42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246" y="1661461"/>
            <a:ext cx="11506121" cy="3534422"/>
          </a:xfrm>
        </p:spPr>
        <p:txBody>
          <a:bodyPr anchor="b"/>
          <a:lstStyle>
            <a:lvl1pPr algn="ctr">
              <a:defRPr sz="888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2077" y="5332184"/>
            <a:ext cx="10152460" cy="2451064"/>
          </a:xfrm>
        </p:spPr>
        <p:txBody>
          <a:bodyPr/>
          <a:lstStyle>
            <a:lvl1pPr marL="0" indent="0" algn="ctr">
              <a:buNone/>
              <a:defRPr sz="3553"/>
            </a:lvl1pPr>
            <a:lvl2pPr marL="676793" indent="0" algn="ctr">
              <a:buNone/>
              <a:defRPr sz="2961"/>
            </a:lvl2pPr>
            <a:lvl3pPr marL="1353586" indent="0" algn="ctr">
              <a:buNone/>
              <a:defRPr sz="2665"/>
            </a:lvl3pPr>
            <a:lvl4pPr marL="2030379" indent="0" algn="ctr">
              <a:buNone/>
              <a:defRPr sz="2368"/>
            </a:lvl4pPr>
            <a:lvl5pPr marL="2707173" indent="0" algn="ctr">
              <a:buNone/>
              <a:defRPr sz="2368"/>
            </a:lvl5pPr>
            <a:lvl6pPr marL="3383966" indent="0" algn="ctr">
              <a:buNone/>
              <a:defRPr sz="2368"/>
            </a:lvl6pPr>
            <a:lvl7pPr marL="4060759" indent="0" algn="ctr">
              <a:buNone/>
              <a:defRPr sz="2368"/>
            </a:lvl7pPr>
            <a:lvl8pPr marL="4737552" indent="0" algn="ctr">
              <a:buNone/>
              <a:defRPr sz="2368"/>
            </a:lvl8pPr>
            <a:lvl9pPr marL="5414345" indent="0" algn="ctr">
              <a:buNone/>
              <a:defRPr sz="2368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7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22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592" y="2530969"/>
            <a:ext cx="11675329" cy="4222975"/>
          </a:xfrm>
        </p:spPr>
        <p:txBody>
          <a:bodyPr anchor="b"/>
          <a:lstStyle>
            <a:lvl1pPr>
              <a:defRPr sz="888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592" y="6793895"/>
            <a:ext cx="11675329" cy="2220763"/>
          </a:xfrm>
        </p:spPr>
        <p:txBody>
          <a:bodyPr/>
          <a:lstStyle>
            <a:lvl1pPr marL="0" indent="0">
              <a:buNone/>
              <a:defRPr sz="3553">
                <a:solidFill>
                  <a:schemeClr val="tx1"/>
                </a:solidFill>
              </a:defRPr>
            </a:lvl1pPr>
            <a:lvl2pPr marL="676793" indent="0">
              <a:buNone/>
              <a:defRPr sz="2961">
                <a:solidFill>
                  <a:schemeClr val="tx1">
                    <a:tint val="75000"/>
                  </a:schemeClr>
                </a:solidFill>
              </a:defRPr>
            </a:lvl2pPr>
            <a:lvl3pPr marL="1353586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3pPr>
            <a:lvl4pPr marL="2030379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4pPr>
            <a:lvl5pPr marL="2707173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5pPr>
            <a:lvl6pPr marL="3383966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6pPr>
            <a:lvl7pPr marL="4060759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7pPr>
            <a:lvl8pPr marL="4737552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8pPr>
            <a:lvl9pPr marL="5414345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66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0642" y="2702517"/>
            <a:ext cx="5753061" cy="644139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2910" y="2702517"/>
            <a:ext cx="5753061" cy="644139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87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405" y="540506"/>
            <a:ext cx="11675329" cy="19622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407" y="2488666"/>
            <a:ext cx="5726621" cy="1219657"/>
          </a:xfrm>
        </p:spPr>
        <p:txBody>
          <a:bodyPr anchor="b"/>
          <a:lstStyle>
            <a:lvl1pPr marL="0" indent="0">
              <a:buNone/>
              <a:defRPr sz="3553" b="1"/>
            </a:lvl1pPr>
            <a:lvl2pPr marL="676793" indent="0">
              <a:buNone/>
              <a:defRPr sz="2961" b="1"/>
            </a:lvl2pPr>
            <a:lvl3pPr marL="1353586" indent="0">
              <a:buNone/>
              <a:defRPr sz="2665" b="1"/>
            </a:lvl3pPr>
            <a:lvl4pPr marL="2030379" indent="0">
              <a:buNone/>
              <a:defRPr sz="2368" b="1"/>
            </a:lvl4pPr>
            <a:lvl5pPr marL="2707173" indent="0">
              <a:buNone/>
              <a:defRPr sz="2368" b="1"/>
            </a:lvl5pPr>
            <a:lvl6pPr marL="3383966" indent="0">
              <a:buNone/>
              <a:defRPr sz="2368" b="1"/>
            </a:lvl6pPr>
            <a:lvl7pPr marL="4060759" indent="0">
              <a:buNone/>
              <a:defRPr sz="2368" b="1"/>
            </a:lvl7pPr>
            <a:lvl8pPr marL="4737552" indent="0">
              <a:buNone/>
              <a:defRPr sz="2368" b="1"/>
            </a:lvl8pPr>
            <a:lvl9pPr marL="5414345" indent="0">
              <a:buNone/>
              <a:defRPr sz="236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2407" y="3708323"/>
            <a:ext cx="5726621" cy="545438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52911" y="2488666"/>
            <a:ext cx="5754824" cy="1219657"/>
          </a:xfrm>
        </p:spPr>
        <p:txBody>
          <a:bodyPr anchor="b"/>
          <a:lstStyle>
            <a:lvl1pPr marL="0" indent="0">
              <a:buNone/>
              <a:defRPr sz="3553" b="1"/>
            </a:lvl1pPr>
            <a:lvl2pPr marL="676793" indent="0">
              <a:buNone/>
              <a:defRPr sz="2961" b="1"/>
            </a:lvl2pPr>
            <a:lvl3pPr marL="1353586" indent="0">
              <a:buNone/>
              <a:defRPr sz="2665" b="1"/>
            </a:lvl3pPr>
            <a:lvl4pPr marL="2030379" indent="0">
              <a:buNone/>
              <a:defRPr sz="2368" b="1"/>
            </a:lvl4pPr>
            <a:lvl5pPr marL="2707173" indent="0">
              <a:buNone/>
              <a:defRPr sz="2368" b="1"/>
            </a:lvl5pPr>
            <a:lvl6pPr marL="3383966" indent="0">
              <a:buNone/>
              <a:defRPr sz="2368" b="1"/>
            </a:lvl6pPr>
            <a:lvl7pPr marL="4060759" indent="0">
              <a:buNone/>
              <a:defRPr sz="2368" b="1"/>
            </a:lvl7pPr>
            <a:lvl8pPr marL="4737552" indent="0">
              <a:buNone/>
              <a:defRPr sz="2368" b="1"/>
            </a:lvl8pPr>
            <a:lvl9pPr marL="5414345" indent="0">
              <a:buNone/>
              <a:defRPr sz="236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52911" y="3708323"/>
            <a:ext cx="5754824" cy="545438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1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42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15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405" y="676804"/>
            <a:ext cx="4365910" cy="2368815"/>
          </a:xfrm>
        </p:spPr>
        <p:txBody>
          <a:bodyPr anchor="b"/>
          <a:lstStyle>
            <a:lvl1pPr>
              <a:defRPr sz="473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4824" y="1461711"/>
            <a:ext cx="6852910" cy="7214545"/>
          </a:xfrm>
        </p:spPr>
        <p:txBody>
          <a:bodyPr/>
          <a:lstStyle>
            <a:lvl1pPr>
              <a:defRPr sz="4737"/>
            </a:lvl1pPr>
            <a:lvl2pPr>
              <a:defRPr sz="4145"/>
            </a:lvl2pPr>
            <a:lvl3pPr>
              <a:defRPr sz="3553"/>
            </a:lvl3pPr>
            <a:lvl4pPr>
              <a:defRPr sz="2961"/>
            </a:lvl4pPr>
            <a:lvl5pPr>
              <a:defRPr sz="2961"/>
            </a:lvl5pPr>
            <a:lvl6pPr>
              <a:defRPr sz="2961"/>
            </a:lvl6pPr>
            <a:lvl7pPr>
              <a:defRPr sz="2961"/>
            </a:lvl7pPr>
            <a:lvl8pPr>
              <a:defRPr sz="2961"/>
            </a:lvl8pPr>
            <a:lvl9pPr>
              <a:defRPr sz="2961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2405" y="3045619"/>
            <a:ext cx="4365910" cy="5642386"/>
          </a:xfrm>
        </p:spPr>
        <p:txBody>
          <a:bodyPr/>
          <a:lstStyle>
            <a:lvl1pPr marL="0" indent="0">
              <a:buNone/>
              <a:defRPr sz="2368"/>
            </a:lvl1pPr>
            <a:lvl2pPr marL="676793" indent="0">
              <a:buNone/>
              <a:defRPr sz="2072"/>
            </a:lvl2pPr>
            <a:lvl3pPr marL="1353586" indent="0">
              <a:buNone/>
              <a:defRPr sz="1776"/>
            </a:lvl3pPr>
            <a:lvl4pPr marL="2030379" indent="0">
              <a:buNone/>
              <a:defRPr sz="1480"/>
            </a:lvl4pPr>
            <a:lvl5pPr marL="2707173" indent="0">
              <a:buNone/>
              <a:defRPr sz="1480"/>
            </a:lvl5pPr>
            <a:lvl6pPr marL="3383966" indent="0">
              <a:buNone/>
              <a:defRPr sz="1480"/>
            </a:lvl6pPr>
            <a:lvl7pPr marL="4060759" indent="0">
              <a:buNone/>
              <a:defRPr sz="1480"/>
            </a:lvl7pPr>
            <a:lvl8pPr marL="4737552" indent="0">
              <a:buNone/>
              <a:defRPr sz="1480"/>
            </a:lvl8pPr>
            <a:lvl9pPr marL="5414345" indent="0">
              <a:buNone/>
              <a:defRPr sz="148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95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405" y="676804"/>
            <a:ext cx="4365910" cy="2368815"/>
          </a:xfrm>
        </p:spPr>
        <p:txBody>
          <a:bodyPr anchor="b"/>
          <a:lstStyle>
            <a:lvl1pPr>
              <a:defRPr sz="473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54824" y="1461711"/>
            <a:ext cx="6852910" cy="7214545"/>
          </a:xfrm>
        </p:spPr>
        <p:txBody>
          <a:bodyPr anchor="t"/>
          <a:lstStyle>
            <a:lvl1pPr marL="0" indent="0">
              <a:buNone/>
              <a:defRPr sz="4737"/>
            </a:lvl1pPr>
            <a:lvl2pPr marL="676793" indent="0">
              <a:buNone/>
              <a:defRPr sz="4145"/>
            </a:lvl2pPr>
            <a:lvl3pPr marL="1353586" indent="0">
              <a:buNone/>
              <a:defRPr sz="3553"/>
            </a:lvl3pPr>
            <a:lvl4pPr marL="2030379" indent="0">
              <a:buNone/>
              <a:defRPr sz="2961"/>
            </a:lvl4pPr>
            <a:lvl5pPr marL="2707173" indent="0">
              <a:buNone/>
              <a:defRPr sz="2961"/>
            </a:lvl5pPr>
            <a:lvl6pPr marL="3383966" indent="0">
              <a:buNone/>
              <a:defRPr sz="2961"/>
            </a:lvl6pPr>
            <a:lvl7pPr marL="4060759" indent="0">
              <a:buNone/>
              <a:defRPr sz="2961"/>
            </a:lvl7pPr>
            <a:lvl8pPr marL="4737552" indent="0">
              <a:buNone/>
              <a:defRPr sz="2961"/>
            </a:lvl8pPr>
            <a:lvl9pPr marL="5414345" indent="0">
              <a:buNone/>
              <a:defRPr sz="2961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2405" y="3045619"/>
            <a:ext cx="4365910" cy="5642386"/>
          </a:xfrm>
        </p:spPr>
        <p:txBody>
          <a:bodyPr/>
          <a:lstStyle>
            <a:lvl1pPr marL="0" indent="0">
              <a:buNone/>
              <a:defRPr sz="2368"/>
            </a:lvl1pPr>
            <a:lvl2pPr marL="676793" indent="0">
              <a:buNone/>
              <a:defRPr sz="2072"/>
            </a:lvl2pPr>
            <a:lvl3pPr marL="1353586" indent="0">
              <a:buNone/>
              <a:defRPr sz="1776"/>
            </a:lvl3pPr>
            <a:lvl4pPr marL="2030379" indent="0">
              <a:buNone/>
              <a:defRPr sz="1480"/>
            </a:lvl4pPr>
            <a:lvl5pPr marL="2707173" indent="0">
              <a:buNone/>
              <a:defRPr sz="1480"/>
            </a:lvl5pPr>
            <a:lvl6pPr marL="3383966" indent="0">
              <a:buNone/>
              <a:defRPr sz="1480"/>
            </a:lvl6pPr>
            <a:lvl7pPr marL="4060759" indent="0">
              <a:buNone/>
              <a:defRPr sz="1480"/>
            </a:lvl7pPr>
            <a:lvl8pPr marL="4737552" indent="0">
              <a:buNone/>
              <a:defRPr sz="1480"/>
            </a:lvl8pPr>
            <a:lvl9pPr marL="5414345" indent="0">
              <a:buNone/>
              <a:defRPr sz="148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007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71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87140" y="540503"/>
            <a:ext cx="2918832" cy="860340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30643" y="540503"/>
            <a:ext cx="8587289" cy="860340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54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0642" y="540506"/>
            <a:ext cx="11675329" cy="1962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0642" y="2702517"/>
            <a:ext cx="11675329" cy="6441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0642" y="9409461"/>
            <a:ext cx="3045738" cy="54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D76E4-C5C2-4796-A869-879432AA7912}" type="datetimeFigureOut">
              <a:rPr lang="zh-CN" altLang="en-US" smtClean="0"/>
              <a:t>2020-01-07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84003" y="9409461"/>
            <a:ext cx="4568607" cy="54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60233" y="9409461"/>
            <a:ext cx="3045738" cy="54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52284-1CF1-41FC-AAF3-6CE3DC0571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61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353586" rtl="0" eaLnBrk="1" latinLnBrk="0" hangingPunct="1">
        <a:lnSpc>
          <a:spcPct val="90000"/>
        </a:lnSpc>
        <a:spcBef>
          <a:spcPct val="0"/>
        </a:spcBef>
        <a:buNone/>
        <a:defRPr sz="65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397" indent="-338397" algn="l" defTabSz="1353586" rtl="0" eaLnBrk="1" latinLnBrk="0" hangingPunct="1">
        <a:lnSpc>
          <a:spcPct val="90000"/>
        </a:lnSpc>
        <a:spcBef>
          <a:spcPts val="1480"/>
        </a:spcBef>
        <a:buFont typeface="Arial" panose="020B0604020202020204" pitchFamily="34" charset="0"/>
        <a:buChar char="•"/>
        <a:defRPr sz="4145" kern="1200">
          <a:solidFill>
            <a:schemeClr val="tx1"/>
          </a:solidFill>
          <a:latin typeface="+mn-lt"/>
          <a:ea typeface="+mn-ea"/>
          <a:cs typeface="+mn-cs"/>
        </a:defRPr>
      </a:lvl1pPr>
      <a:lvl2pPr marL="1015190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3553" kern="1200">
          <a:solidFill>
            <a:schemeClr val="tx1"/>
          </a:solidFill>
          <a:latin typeface="+mn-lt"/>
          <a:ea typeface="+mn-ea"/>
          <a:cs typeface="+mn-cs"/>
        </a:defRPr>
      </a:lvl2pPr>
      <a:lvl3pPr marL="1691983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961" kern="1200">
          <a:solidFill>
            <a:schemeClr val="tx1"/>
          </a:solidFill>
          <a:latin typeface="+mn-lt"/>
          <a:ea typeface="+mn-ea"/>
          <a:cs typeface="+mn-cs"/>
        </a:defRPr>
      </a:lvl3pPr>
      <a:lvl4pPr marL="2368776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3045569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722362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399156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5075949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752742" indent="-338397" algn="l" defTabSz="1353586" rtl="0" eaLnBrk="1" latinLnBrk="0" hangingPunct="1">
        <a:lnSpc>
          <a:spcPct val="90000"/>
        </a:lnSpc>
        <a:spcBef>
          <a:spcPts val="74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76793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53586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30379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07173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83966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60759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37552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14345" algn="l" defTabSz="1353586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CA6AB47B-0A57-470E-B220-C3061327D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849678"/>
              </p:ext>
            </p:extLst>
          </p:nvPr>
        </p:nvGraphicFramePr>
        <p:xfrm>
          <a:off x="1352550" y="2095500"/>
          <a:ext cx="11353801" cy="6972298"/>
        </p:xfrm>
        <a:graphic>
          <a:graphicData uri="http://schemas.openxmlformats.org/drawingml/2006/table">
            <a:tbl>
              <a:tblPr firstRow="1" firstCol="1" bandRow="1"/>
              <a:tblGrid>
                <a:gridCol w="1354004">
                  <a:extLst>
                    <a:ext uri="{9D8B030D-6E8A-4147-A177-3AD203B41FA5}">
                      <a16:colId xmlns:a16="http://schemas.microsoft.com/office/drawing/2014/main" val="2552437594"/>
                    </a:ext>
                  </a:extLst>
                </a:gridCol>
                <a:gridCol w="1329258">
                  <a:extLst>
                    <a:ext uri="{9D8B030D-6E8A-4147-A177-3AD203B41FA5}">
                      <a16:colId xmlns:a16="http://schemas.microsoft.com/office/drawing/2014/main" val="2349344500"/>
                    </a:ext>
                  </a:extLst>
                </a:gridCol>
                <a:gridCol w="1381679">
                  <a:extLst>
                    <a:ext uri="{9D8B030D-6E8A-4147-A177-3AD203B41FA5}">
                      <a16:colId xmlns:a16="http://schemas.microsoft.com/office/drawing/2014/main" val="347438382"/>
                    </a:ext>
                  </a:extLst>
                </a:gridCol>
                <a:gridCol w="2242726">
                  <a:extLst>
                    <a:ext uri="{9D8B030D-6E8A-4147-A177-3AD203B41FA5}">
                      <a16:colId xmlns:a16="http://schemas.microsoft.com/office/drawing/2014/main" val="2150810520"/>
                    </a:ext>
                  </a:extLst>
                </a:gridCol>
                <a:gridCol w="1802190">
                  <a:extLst>
                    <a:ext uri="{9D8B030D-6E8A-4147-A177-3AD203B41FA5}">
                      <a16:colId xmlns:a16="http://schemas.microsoft.com/office/drawing/2014/main" val="4207993528"/>
                    </a:ext>
                  </a:extLst>
                </a:gridCol>
                <a:gridCol w="1641996">
                  <a:extLst>
                    <a:ext uri="{9D8B030D-6E8A-4147-A177-3AD203B41FA5}">
                      <a16:colId xmlns:a16="http://schemas.microsoft.com/office/drawing/2014/main" val="1022663255"/>
                    </a:ext>
                  </a:extLst>
                </a:gridCol>
                <a:gridCol w="1601948">
                  <a:extLst>
                    <a:ext uri="{9D8B030D-6E8A-4147-A177-3AD203B41FA5}">
                      <a16:colId xmlns:a16="http://schemas.microsoft.com/office/drawing/2014/main" val="2520287198"/>
                    </a:ext>
                  </a:extLst>
                </a:gridCol>
              </a:tblGrid>
              <a:tr h="106304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Sample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 of Reads (×10</a:t>
                      </a:r>
                      <a:r>
                        <a:rPr lang="en-US" sz="1800" b="1" kern="100" baseline="300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Unique Mapped Reads (×10</a:t>
                      </a:r>
                      <a:r>
                        <a:rPr lang="en-US" sz="1800" b="1" kern="100" baseline="300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 of Mapped Reads (×10</a:t>
                      </a:r>
                      <a:r>
                        <a:rPr lang="en-US" sz="1800" b="1" kern="100" baseline="300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Mapping Ratio (%)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All Gene Number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187279"/>
                  </a:ext>
                </a:extLst>
              </a:tr>
              <a:tr h="32829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</a:t>
                      </a: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10-S1-1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38.72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25.78(66.59%)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26.57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68.62%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19080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461989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10-S1-2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42.24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27.93(66.12%)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28.77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68.12%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19138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688829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10-S1-3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41.28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27.51(66.65%)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28.35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68.68%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19061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174579"/>
                  </a:ext>
                </a:extLst>
              </a:tr>
              <a:tr h="32829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10-S2-1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44.82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29.44(65.68%)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30.41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67.87%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18194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184339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10-S2-2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55.87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36.19(64.78%)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37.43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67.01%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18389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056192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10-S2-3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43.51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28.53(65.59%)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29.49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67.80%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18099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36033"/>
                  </a:ext>
                </a:extLst>
              </a:tr>
              <a:tr h="32829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10-S3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10-S3-1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50.06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32.42(64.77%)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33.74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67.41%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17156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801258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10-S3-2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41.68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26.88(64.48%)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27.99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67.17%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16806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166909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Da 10-S3-3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44.98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29.21(64.96%)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30.42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67.64%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16848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635391"/>
                  </a:ext>
                </a:extLst>
              </a:tr>
              <a:tr h="32829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Baisang-S1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Baisang-1-1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41.54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26.85(64.65%)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27.74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66.78%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18950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66056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Baisang-1-2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34.58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22.55(65.22%)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23.29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67.36%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18924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628004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Baisang-1-3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39.77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25.84(64.98%)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26.68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67.10%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18940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237815"/>
                  </a:ext>
                </a:extLst>
              </a:tr>
              <a:tr h="32829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Baisang-S2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Baisang-2-1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33.97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22.03(64.86%)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22.72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66.90%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18433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724725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Baisang-2-2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36.28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23.35(64.37%)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24.07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66.35%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18388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543646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Baisang-2-3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37.50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24.20(64.52%)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24.94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66.51%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18378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048159"/>
                  </a:ext>
                </a:extLst>
              </a:tr>
              <a:tr h="32829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Baisang-S3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Baisang-3-1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41.97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27.45(65.41%)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28.25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67.31%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17457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348641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Baisang-3-2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73.93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47.43(64.16%)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48.81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66.03%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18367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248487"/>
                  </a:ext>
                </a:extLst>
              </a:tr>
              <a:tr h="328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Baisang-3-3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33.52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21.80(65.02%)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22.41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66.88%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17438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301497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0E328354-9D3B-436A-B8A8-5A33703DCE2D}"/>
              </a:ext>
            </a:extLst>
          </p:cNvPr>
          <p:cNvSpPr/>
          <p:nvPr/>
        </p:nvSpPr>
        <p:spPr>
          <a:xfrm>
            <a:off x="1558131" y="1084265"/>
            <a:ext cx="10420350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Table S1. Transcriptome sequence numbers of mapped reads from the  two mulberry genotypes at three developmental stages.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496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209</Words>
  <Application>Microsoft Office PowerPoint</Application>
  <PresentationFormat>自定义</PresentationFormat>
  <Paragraphs>121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等线 Light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Security Mail</dc:creator>
  <cp:lastModifiedBy>Security Mail</cp:lastModifiedBy>
  <cp:revision>6</cp:revision>
  <dcterms:created xsi:type="dcterms:W3CDTF">2019-11-21T08:09:37Z</dcterms:created>
  <dcterms:modified xsi:type="dcterms:W3CDTF">2020-01-07T00:56:52Z</dcterms:modified>
</cp:coreProperties>
</file>